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8" r:id="rId5"/>
    <p:sldId id="264" r:id="rId6"/>
    <p:sldId id="259" r:id="rId7"/>
    <p:sldId id="260" r:id="rId8"/>
    <p:sldId id="261" r:id="rId9"/>
    <p:sldId id="262" r:id="rId10"/>
    <p:sldId id="266" r:id="rId11"/>
    <p:sldId id="263" r:id="rId12"/>
    <p:sldId id="269"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g>
</file>

<file path=ppt/media/image13.jpg>
</file>

<file path=ppt/media/image14.png>
</file>

<file path=ppt/media/image15.jpg>
</file>

<file path=ppt/media/image16.jpg>
</file>

<file path=ppt/media/image17.jpg>
</file>

<file path=ppt/media/image2.png>
</file>

<file path=ppt/media/image3.png>
</file>

<file path=ppt/media/image4.png>
</file>

<file path=ppt/media/image5.jpg>
</file>

<file path=ppt/media/image6.jpg>
</file>

<file path=ppt/media/image7.jpe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11/2/2017</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11/2/2017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11/2/2017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11/2/2017</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graphics.wikia.com/wiki/Anti-aliasin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6.xml"/><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Readme.txt" TargetMode="External"/><Relationship Id="rId2" Type="http://schemas.openxmlformats.org/officeDocument/2006/relationships/hyperlink" Target="ray1.exe" TargetMode="External"/><Relationship Id="rId1" Type="http://schemas.openxmlformats.org/officeDocument/2006/relationships/slideLayout" Target="../slideLayouts/slideLayout2.xml"/><Relationship Id="rId6" Type="http://schemas.openxmlformats.org/officeDocument/2006/relationships/hyperlink" Target="rayTracingOutput.jpg" TargetMode="External"/><Relationship Id="rId5" Type="http://schemas.openxmlformats.org/officeDocument/2006/relationships/image" Target="../media/image11.png"/><Relationship Id="rId4" Type="http://schemas.openxmlformats.org/officeDocument/2006/relationships/hyperlink" Target="converter.py"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0786A-5DE7-4FB1-913C-39F17C429DD9}"/>
              </a:ext>
            </a:extLst>
          </p:cNvPr>
          <p:cNvSpPr>
            <a:spLocks noGrp="1"/>
          </p:cNvSpPr>
          <p:nvPr>
            <p:ph type="ctrTitle"/>
          </p:nvPr>
        </p:nvSpPr>
        <p:spPr>
          <a:xfrm>
            <a:off x="680322" y="2733709"/>
            <a:ext cx="8144134" cy="1373070"/>
          </a:xfrm>
        </p:spPr>
        <p:txBody>
          <a:bodyPr/>
          <a:lstStyle/>
          <a:p>
            <a:r>
              <a:rPr lang="en-IN" dirty="0"/>
              <a:t>RAY TRACING</a:t>
            </a:r>
          </a:p>
        </p:txBody>
      </p:sp>
      <p:sp>
        <p:nvSpPr>
          <p:cNvPr id="3" name="Subtitle 2">
            <a:extLst>
              <a:ext uri="{FF2B5EF4-FFF2-40B4-BE49-F238E27FC236}">
                <a16:creationId xmlns:a16="http://schemas.microsoft.com/office/drawing/2014/main" id="{EA8F03F6-13F9-4655-ABF8-B0B50FA462BF}"/>
              </a:ext>
            </a:extLst>
          </p:cNvPr>
          <p:cNvSpPr>
            <a:spLocks noGrp="1"/>
          </p:cNvSpPr>
          <p:nvPr>
            <p:ph type="subTitle" idx="1"/>
          </p:nvPr>
        </p:nvSpPr>
        <p:spPr>
          <a:xfrm>
            <a:off x="3781868" y="5434260"/>
            <a:ext cx="8144134" cy="1117687"/>
          </a:xfrm>
        </p:spPr>
        <p:txBody>
          <a:bodyPr/>
          <a:lstStyle/>
          <a:p>
            <a:r>
              <a:rPr lang="en-IN" dirty="0"/>
              <a:t>SIDHARTH YADAV : 374/CO/15</a:t>
            </a:r>
          </a:p>
          <a:p>
            <a:r>
              <a:rPr lang="en-IN" dirty="0"/>
              <a:t>SWARAJ KUMAR : 381/CO/15  </a:t>
            </a:r>
          </a:p>
        </p:txBody>
      </p:sp>
      <p:pic>
        <p:nvPicPr>
          <p:cNvPr id="4" name="Content Placeholder 5">
            <a:extLst>
              <a:ext uri="{FF2B5EF4-FFF2-40B4-BE49-F238E27FC236}">
                <a16:creationId xmlns:a16="http://schemas.microsoft.com/office/drawing/2014/main" id="{0F645304-667D-4D96-8F68-E861389AC81E}"/>
              </a:ext>
            </a:extLst>
          </p:cNvPr>
          <p:cNvPicPr>
            <a:picLocks noChangeAspect="1"/>
          </p:cNvPicPr>
          <p:nvPr/>
        </p:nvPicPr>
        <p:blipFill>
          <a:blip r:embed="rId2">
            <a:biLevel thresh="75000"/>
          </a:blip>
          <a:stretch>
            <a:fillRect/>
          </a:stretch>
        </p:blipFill>
        <p:spPr>
          <a:xfrm>
            <a:off x="680322" y="4531121"/>
            <a:ext cx="3570404" cy="2226407"/>
          </a:xfrm>
          <a:prstGeom prst="rect">
            <a:avLst/>
          </a:prstGeom>
        </p:spPr>
      </p:pic>
    </p:spTree>
    <p:extLst>
      <p:ext uri="{BB962C8B-B14F-4D97-AF65-F5344CB8AC3E}">
        <p14:creationId xmlns:p14="http://schemas.microsoft.com/office/powerpoint/2010/main" val="151015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82D5D-5BE7-4B9E-A349-12ECACDB8278}"/>
              </a:ext>
            </a:extLst>
          </p:cNvPr>
          <p:cNvSpPr>
            <a:spLocks noGrp="1"/>
          </p:cNvSpPr>
          <p:nvPr>
            <p:ph type="title"/>
          </p:nvPr>
        </p:nvSpPr>
        <p:spPr/>
        <p:txBody>
          <a:bodyPr/>
          <a:lstStyle/>
          <a:p>
            <a:r>
              <a:rPr lang="en-IN" dirty="0"/>
              <a:t>Advantages</a:t>
            </a:r>
            <a:endParaRPr lang="en-US" dirty="0"/>
          </a:p>
        </p:txBody>
      </p:sp>
      <p:sp>
        <p:nvSpPr>
          <p:cNvPr id="3" name="Content Placeholder 2">
            <a:extLst>
              <a:ext uri="{FF2B5EF4-FFF2-40B4-BE49-F238E27FC236}">
                <a16:creationId xmlns:a16="http://schemas.microsoft.com/office/drawing/2014/main" id="{49379919-2C05-4B7D-82B0-8AE959BB1F6A}"/>
              </a:ext>
            </a:extLst>
          </p:cNvPr>
          <p:cNvSpPr>
            <a:spLocks noGrp="1"/>
          </p:cNvSpPr>
          <p:nvPr>
            <p:ph idx="1"/>
          </p:nvPr>
        </p:nvSpPr>
        <p:spPr>
          <a:xfrm>
            <a:off x="450575" y="2160104"/>
            <a:ext cx="10933042" cy="3962400"/>
          </a:xfrm>
        </p:spPr>
        <p:txBody>
          <a:bodyPr/>
          <a:lstStyle/>
          <a:p>
            <a:pPr algn="just"/>
            <a:r>
              <a:rPr lang="en-US" dirty="0"/>
              <a:t>Ray tracing's popularity stems from its basis in a realistic simulation of lighting over other rendering methods (such as scanline rendering or ray casting).</a:t>
            </a:r>
          </a:p>
          <a:p>
            <a:pPr algn="just"/>
            <a:r>
              <a:rPr lang="en-US" dirty="0"/>
              <a:t>Effects such as reflections and shadows, which are difficult to simulate using other algorithms, are a natural result of the ray tracing algorithm.</a:t>
            </a:r>
          </a:p>
          <a:p>
            <a:pPr algn="just"/>
            <a:r>
              <a:rPr lang="en-US" dirty="0"/>
              <a:t> Relatively simple to implement yet yielding impressive visual results, ray tracing often represents a first foray into graphics programming. </a:t>
            </a:r>
          </a:p>
          <a:p>
            <a:pPr algn="just"/>
            <a:r>
              <a:rPr lang="en-US" dirty="0"/>
              <a:t>A simple version of ray tracing known as ray transfer matrix analysis is often used in the design of optical resonators used in lasers.</a:t>
            </a:r>
          </a:p>
        </p:txBody>
      </p:sp>
    </p:spTree>
    <p:extLst>
      <p:ext uri="{BB962C8B-B14F-4D97-AF65-F5344CB8AC3E}">
        <p14:creationId xmlns:p14="http://schemas.microsoft.com/office/powerpoint/2010/main" val="1604520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6E71-4841-46C7-A5BE-B304917040FA}"/>
              </a:ext>
            </a:extLst>
          </p:cNvPr>
          <p:cNvSpPr>
            <a:spLocks noGrp="1"/>
          </p:cNvSpPr>
          <p:nvPr>
            <p:ph type="title"/>
          </p:nvPr>
        </p:nvSpPr>
        <p:spPr/>
        <p:txBody>
          <a:bodyPr/>
          <a:lstStyle/>
          <a:p>
            <a:r>
              <a:rPr lang="en-IN" dirty="0"/>
              <a:t>Disadvantages</a:t>
            </a:r>
            <a:endParaRPr lang="en-US" dirty="0"/>
          </a:p>
        </p:txBody>
      </p:sp>
      <p:sp>
        <p:nvSpPr>
          <p:cNvPr id="3" name="Content Placeholder 2">
            <a:extLst>
              <a:ext uri="{FF2B5EF4-FFF2-40B4-BE49-F238E27FC236}">
                <a16:creationId xmlns:a16="http://schemas.microsoft.com/office/drawing/2014/main" id="{F03DA630-ECB3-469D-8D97-B9F689311F74}"/>
              </a:ext>
            </a:extLst>
          </p:cNvPr>
          <p:cNvSpPr>
            <a:spLocks noGrp="1"/>
          </p:cNvSpPr>
          <p:nvPr>
            <p:ph idx="1"/>
          </p:nvPr>
        </p:nvSpPr>
        <p:spPr>
          <a:xfrm>
            <a:off x="680321" y="2336872"/>
            <a:ext cx="10438253" cy="3891649"/>
          </a:xfrm>
        </p:spPr>
        <p:txBody>
          <a:bodyPr/>
          <a:lstStyle/>
          <a:p>
            <a:pPr marL="0" indent="0" algn="just">
              <a:buNone/>
            </a:pPr>
            <a:r>
              <a:rPr lang="en-US" dirty="0"/>
              <a:t>1) A serious disadvantage of ray tracing is performance. Scanline algorithms and other algorithms use data coherence to share computations between pixels, while ray tracing normally starts the process anew, treating each eye ray separately. However, this separation offers other advantages, such as the ability to shoot more rays as needed to perform </a:t>
            </a:r>
            <a:r>
              <a:rPr lang="en-US" dirty="0">
                <a:hlinkClick r:id="rId2" tooltip="Anti-aliasing"/>
              </a:rPr>
              <a:t>anti-aliasing</a:t>
            </a:r>
            <a:r>
              <a:rPr lang="en-US" dirty="0"/>
              <a:t> and improve image quality where needed.it is nice thing.</a:t>
            </a:r>
          </a:p>
          <a:p>
            <a:pPr marL="0" indent="0" algn="just">
              <a:buNone/>
            </a:pPr>
            <a:r>
              <a:rPr lang="en-IN" dirty="0"/>
              <a:t>2)  If running on a complex environments, then GPUs (Graphical Processing Units) are needed for effective implementation of ray tracing.</a:t>
            </a:r>
            <a:endParaRPr lang="en-US" dirty="0"/>
          </a:p>
        </p:txBody>
      </p:sp>
    </p:spTree>
    <p:extLst>
      <p:ext uri="{BB962C8B-B14F-4D97-AF65-F5344CB8AC3E}">
        <p14:creationId xmlns:p14="http://schemas.microsoft.com/office/powerpoint/2010/main" val="755290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A4FFD-D368-4288-92CD-CB0F76D75860}"/>
              </a:ext>
            </a:extLst>
          </p:cNvPr>
          <p:cNvSpPr>
            <a:spLocks noGrp="1"/>
          </p:cNvSpPr>
          <p:nvPr>
            <p:ph type="title"/>
          </p:nvPr>
        </p:nvSpPr>
        <p:spPr/>
        <p:txBody>
          <a:bodyPr/>
          <a:lstStyle/>
          <a:p>
            <a:r>
              <a:rPr lang="en-IN" dirty="0"/>
              <a:t>Applications</a:t>
            </a:r>
            <a:endParaRPr lang="en-US" dirty="0"/>
          </a:p>
        </p:txBody>
      </p:sp>
      <p:pic>
        <p:nvPicPr>
          <p:cNvPr id="4" name="Picture 3">
            <a:extLst>
              <a:ext uri="{FF2B5EF4-FFF2-40B4-BE49-F238E27FC236}">
                <a16:creationId xmlns:a16="http://schemas.microsoft.com/office/drawing/2014/main" id="{D928ED4A-453D-4D0D-8F92-0C93251E8B4B}"/>
              </a:ext>
            </a:extLst>
          </p:cNvPr>
          <p:cNvPicPr>
            <a:picLocks noChangeAspect="1"/>
          </p:cNvPicPr>
          <p:nvPr/>
        </p:nvPicPr>
        <p:blipFill>
          <a:blip r:embed="rId2"/>
          <a:stretch>
            <a:fillRect/>
          </a:stretch>
        </p:blipFill>
        <p:spPr>
          <a:xfrm>
            <a:off x="7821637" y="3473600"/>
            <a:ext cx="4370363" cy="3384400"/>
          </a:xfrm>
          <a:prstGeom prst="rect">
            <a:avLst/>
          </a:prstGeom>
        </p:spPr>
      </p:pic>
      <p:pic>
        <p:nvPicPr>
          <p:cNvPr id="6" name="Picture 5">
            <a:extLst>
              <a:ext uri="{FF2B5EF4-FFF2-40B4-BE49-F238E27FC236}">
                <a16:creationId xmlns:a16="http://schemas.microsoft.com/office/drawing/2014/main" id="{0CC816A7-B72A-4153-9A34-381A76735BB3}"/>
              </a:ext>
            </a:extLst>
          </p:cNvPr>
          <p:cNvPicPr>
            <a:picLocks noChangeAspect="1"/>
          </p:cNvPicPr>
          <p:nvPr/>
        </p:nvPicPr>
        <p:blipFill>
          <a:blip r:embed="rId3"/>
          <a:stretch>
            <a:fillRect/>
          </a:stretch>
        </p:blipFill>
        <p:spPr>
          <a:xfrm>
            <a:off x="3474719" y="3489293"/>
            <a:ext cx="4346917" cy="3368707"/>
          </a:xfrm>
          <a:prstGeom prst="rect">
            <a:avLst/>
          </a:prstGeom>
        </p:spPr>
      </p:pic>
      <p:pic>
        <p:nvPicPr>
          <p:cNvPr id="8" name="Picture 7">
            <a:extLst>
              <a:ext uri="{FF2B5EF4-FFF2-40B4-BE49-F238E27FC236}">
                <a16:creationId xmlns:a16="http://schemas.microsoft.com/office/drawing/2014/main" id="{C38623E6-6076-4E62-B1A3-BF3713A616C8}"/>
              </a:ext>
            </a:extLst>
          </p:cNvPr>
          <p:cNvPicPr>
            <a:picLocks noChangeAspect="1"/>
          </p:cNvPicPr>
          <p:nvPr/>
        </p:nvPicPr>
        <p:blipFill>
          <a:blip r:embed="rId4"/>
          <a:stretch>
            <a:fillRect/>
          </a:stretch>
        </p:blipFill>
        <p:spPr>
          <a:xfrm>
            <a:off x="0" y="3455533"/>
            <a:ext cx="3474717" cy="3402467"/>
          </a:xfrm>
          <a:prstGeom prst="rect">
            <a:avLst/>
          </a:prstGeom>
        </p:spPr>
      </p:pic>
      <p:sp>
        <p:nvSpPr>
          <p:cNvPr id="9" name="TextBox 8">
            <a:extLst>
              <a:ext uri="{FF2B5EF4-FFF2-40B4-BE49-F238E27FC236}">
                <a16:creationId xmlns:a16="http://schemas.microsoft.com/office/drawing/2014/main" id="{BFCD3FE9-44AC-46E7-A8D4-A1B03958204B}"/>
              </a:ext>
            </a:extLst>
          </p:cNvPr>
          <p:cNvSpPr txBox="1"/>
          <p:nvPr/>
        </p:nvSpPr>
        <p:spPr>
          <a:xfrm>
            <a:off x="518532" y="2829392"/>
            <a:ext cx="2686929" cy="523220"/>
          </a:xfrm>
          <a:prstGeom prst="rect">
            <a:avLst/>
          </a:prstGeom>
          <a:noFill/>
        </p:spPr>
        <p:txBody>
          <a:bodyPr wrap="square" rtlCol="0">
            <a:spAutoFit/>
          </a:bodyPr>
          <a:lstStyle/>
          <a:p>
            <a:r>
              <a:rPr lang="en-IN" sz="2800" dirty="0"/>
              <a:t>Architecture</a:t>
            </a:r>
            <a:endParaRPr lang="en-US" sz="2800" dirty="0"/>
          </a:p>
        </p:txBody>
      </p:sp>
      <p:sp>
        <p:nvSpPr>
          <p:cNvPr id="10" name="TextBox 9">
            <a:extLst>
              <a:ext uri="{FF2B5EF4-FFF2-40B4-BE49-F238E27FC236}">
                <a16:creationId xmlns:a16="http://schemas.microsoft.com/office/drawing/2014/main" id="{F6A1EE1E-1734-491F-83BA-8BF886608DB6}"/>
              </a:ext>
            </a:extLst>
          </p:cNvPr>
          <p:cNvSpPr txBox="1"/>
          <p:nvPr/>
        </p:nvSpPr>
        <p:spPr>
          <a:xfrm>
            <a:off x="4107765" y="2829392"/>
            <a:ext cx="3094893" cy="523220"/>
          </a:xfrm>
          <a:prstGeom prst="rect">
            <a:avLst/>
          </a:prstGeom>
          <a:noFill/>
        </p:spPr>
        <p:txBody>
          <a:bodyPr wrap="square" rtlCol="0">
            <a:spAutoFit/>
          </a:bodyPr>
          <a:lstStyle/>
          <a:p>
            <a:r>
              <a:rPr lang="en-IN" sz="2800" dirty="0"/>
              <a:t>Lighting Design</a:t>
            </a:r>
            <a:endParaRPr lang="en-US" sz="2800" dirty="0"/>
          </a:p>
        </p:txBody>
      </p:sp>
      <p:sp>
        <p:nvSpPr>
          <p:cNvPr id="11" name="TextBox 10">
            <a:extLst>
              <a:ext uri="{FF2B5EF4-FFF2-40B4-BE49-F238E27FC236}">
                <a16:creationId xmlns:a16="http://schemas.microsoft.com/office/drawing/2014/main" id="{E51ED8C4-0E5A-4636-8053-21B119CDD497}"/>
              </a:ext>
            </a:extLst>
          </p:cNvPr>
          <p:cNvSpPr txBox="1"/>
          <p:nvPr/>
        </p:nvSpPr>
        <p:spPr>
          <a:xfrm>
            <a:off x="9007266" y="2809966"/>
            <a:ext cx="3742006" cy="523220"/>
          </a:xfrm>
          <a:prstGeom prst="rect">
            <a:avLst/>
          </a:prstGeom>
          <a:noFill/>
        </p:spPr>
        <p:txBody>
          <a:bodyPr wrap="square" rtlCol="0">
            <a:spAutoFit/>
          </a:bodyPr>
          <a:lstStyle/>
          <a:p>
            <a:r>
              <a:rPr lang="en-IN" sz="2800" dirty="0"/>
              <a:t>Animation</a:t>
            </a:r>
            <a:endParaRPr lang="en-US" sz="2800" dirty="0"/>
          </a:p>
        </p:txBody>
      </p:sp>
    </p:spTree>
    <p:extLst>
      <p:ext uri="{BB962C8B-B14F-4D97-AF65-F5344CB8AC3E}">
        <p14:creationId xmlns:p14="http://schemas.microsoft.com/office/powerpoint/2010/main" val="318233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885F6-F70D-476A-947A-CD9A1163C805}"/>
              </a:ext>
            </a:extLst>
          </p:cNvPr>
          <p:cNvSpPr>
            <a:spLocks noGrp="1"/>
          </p:cNvSpPr>
          <p:nvPr>
            <p:ph type="title"/>
          </p:nvPr>
        </p:nvSpPr>
        <p:spPr/>
        <p:txBody>
          <a:bodyPr/>
          <a:lstStyle/>
          <a:p>
            <a:pPr algn="ctr"/>
            <a:r>
              <a:rPr lang="en-IN" dirty="0"/>
              <a:t>THANK YOU</a:t>
            </a:r>
            <a:endParaRPr lang="en-US" dirty="0"/>
          </a:p>
        </p:txBody>
      </p:sp>
    </p:spTree>
    <p:extLst>
      <p:ext uri="{BB962C8B-B14F-4D97-AF65-F5344CB8AC3E}">
        <p14:creationId xmlns:p14="http://schemas.microsoft.com/office/powerpoint/2010/main" val="2676984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7D0AF-5520-43E0-A5D2-BFA0EBF6FBE6}"/>
              </a:ext>
            </a:extLst>
          </p:cNvPr>
          <p:cNvSpPr>
            <a:spLocks noGrp="1"/>
          </p:cNvSpPr>
          <p:nvPr>
            <p:ph type="title"/>
          </p:nvPr>
        </p:nvSpPr>
        <p:spPr/>
        <p:txBody>
          <a:bodyPr/>
          <a:lstStyle/>
          <a:p>
            <a:r>
              <a:rPr lang="en-IN" dirty="0"/>
              <a:t>What is Ray Tracing?</a:t>
            </a:r>
          </a:p>
        </p:txBody>
      </p:sp>
      <p:sp>
        <p:nvSpPr>
          <p:cNvPr id="3" name="Content Placeholder 2">
            <a:extLst>
              <a:ext uri="{FF2B5EF4-FFF2-40B4-BE49-F238E27FC236}">
                <a16:creationId xmlns:a16="http://schemas.microsoft.com/office/drawing/2014/main" id="{7E867D41-3508-4777-9125-996323E56170}"/>
              </a:ext>
            </a:extLst>
          </p:cNvPr>
          <p:cNvSpPr>
            <a:spLocks noGrp="1"/>
          </p:cNvSpPr>
          <p:nvPr>
            <p:ph idx="1"/>
          </p:nvPr>
        </p:nvSpPr>
        <p:spPr>
          <a:xfrm>
            <a:off x="680321" y="2336872"/>
            <a:ext cx="9958847" cy="3829149"/>
          </a:xfrm>
        </p:spPr>
        <p:txBody>
          <a:bodyPr>
            <a:normAutofit/>
          </a:bodyPr>
          <a:lstStyle/>
          <a:p>
            <a:pPr algn="just"/>
            <a:r>
              <a:rPr lang="en-IN" dirty="0"/>
              <a:t>In computer graphics, </a:t>
            </a:r>
            <a:r>
              <a:rPr lang="en-IN" b="1" dirty="0"/>
              <a:t>ray tracing</a:t>
            </a:r>
            <a:r>
              <a:rPr lang="en-IN" dirty="0"/>
              <a:t> is a rendering technique for generating an image by tracing the path of light as pixels in an image plane and simulating the effects of its encounters with virtual objects.</a:t>
            </a:r>
          </a:p>
          <a:p>
            <a:pPr algn="just"/>
            <a:r>
              <a:rPr lang="en-IN" dirty="0"/>
              <a:t>It is based on the idea that you can model reflection and refraction by recursively following the path that light takes as it bounces through an environment.</a:t>
            </a:r>
          </a:p>
          <a:p>
            <a:pPr algn="just"/>
            <a:r>
              <a:rPr lang="en-IN" dirty="0"/>
              <a:t>Ray tracing is capable of simulating a wide variety of optical effects, such as reflection and refraction, scattering, and dispersion phenomena</a:t>
            </a:r>
          </a:p>
        </p:txBody>
      </p:sp>
    </p:spTree>
    <p:extLst>
      <p:ext uri="{BB962C8B-B14F-4D97-AF65-F5344CB8AC3E}">
        <p14:creationId xmlns:p14="http://schemas.microsoft.com/office/powerpoint/2010/main" val="3439627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F4345-044F-40C8-844B-2854F22EA712}"/>
              </a:ext>
            </a:extLst>
          </p:cNvPr>
          <p:cNvSpPr>
            <a:spLocks noGrp="1"/>
          </p:cNvSpPr>
          <p:nvPr>
            <p:ph type="title"/>
          </p:nvPr>
        </p:nvSpPr>
        <p:spPr/>
        <p:txBody>
          <a:bodyPr/>
          <a:lstStyle/>
          <a:p>
            <a:r>
              <a:rPr lang="en-IN" dirty="0"/>
              <a:t>Ray Tracing : Intuition</a:t>
            </a:r>
          </a:p>
        </p:txBody>
      </p:sp>
      <p:pic>
        <p:nvPicPr>
          <p:cNvPr id="8" name="Content Placeholder 7">
            <a:extLst>
              <a:ext uri="{FF2B5EF4-FFF2-40B4-BE49-F238E27FC236}">
                <a16:creationId xmlns:a16="http://schemas.microsoft.com/office/drawing/2014/main" id="{D0C5FCCC-A8C1-45A3-AF93-965C5E001B4D}"/>
              </a:ext>
            </a:extLst>
          </p:cNvPr>
          <p:cNvPicPr>
            <a:picLocks noGrp="1" noChangeAspect="1"/>
          </p:cNvPicPr>
          <p:nvPr>
            <p:ph idx="1"/>
          </p:nvPr>
        </p:nvPicPr>
        <p:blipFill>
          <a:blip r:embed="rId4"/>
          <a:stretch>
            <a:fillRect/>
          </a:stretch>
        </p:blipFill>
        <p:spPr>
          <a:xfrm>
            <a:off x="481538" y="2551521"/>
            <a:ext cx="4637625" cy="3478219"/>
          </a:xfrm>
        </p:spPr>
      </p:pic>
      <p:pic>
        <p:nvPicPr>
          <p:cNvPr id="3" name="Disney's Practical Guide to Path Tracing-frLwRLS_ZR0">
            <a:hlinkClick r:id="" action="ppaction://media"/>
            <a:extLst>
              <a:ext uri="{FF2B5EF4-FFF2-40B4-BE49-F238E27FC236}">
                <a16:creationId xmlns:a16="http://schemas.microsoft.com/office/drawing/2014/main" id="{69083731-9199-4E1A-8ADB-90791DDE84C5}"/>
              </a:ext>
            </a:extLst>
          </p:cNvPr>
          <p:cNvPicPr>
            <a:picLocks noChangeAspect="1"/>
          </p:cNvPicPr>
          <p:nvPr>
            <a:videoFile r:link="rId1"/>
            <p:extLst>
              <p:ext uri="{DAA4B4D4-6D71-4841-9C94-3DE7FCFB9230}">
                <p14:media xmlns:p14="http://schemas.microsoft.com/office/powerpoint/2010/main" r:embed="rId2">
                  <p14:trim st="13617"/>
                </p14:media>
              </p:ext>
            </p:extLst>
          </p:nvPr>
        </p:nvPicPr>
        <p:blipFill>
          <a:blip r:embed="rId5"/>
          <a:stretch>
            <a:fillRect/>
          </a:stretch>
        </p:blipFill>
        <p:spPr>
          <a:xfrm>
            <a:off x="6400799" y="2551522"/>
            <a:ext cx="5498890" cy="3478218"/>
          </a:xfrm>
          <a:prstGeom prst="rect">
            <a:avLst/>
          </a:prstGeom>
        </p:spPr>
      </p:pic>
      <p:sp>
        <p:nvSpPr>
          <p:cNvPr id="4" name="TextBox 3">
            <a:extLst>
              <a:ext uri="{FF2B5EF4-FFF2-40B4-BE49-F238E27FC236}">
                <a16:creationId xmlns:a16="http://schemas.microsoft.com/office/drawing/2014/main" id="{33396E2E-FC82-460E-B4AA-69B813AE3E36}"/>
              </a:ext>
            </a:extLst>
          </p:cNvPr>
          <p:cNvSpPr txBox="1"/>
          <p:nvPr/>
        </p:nvSpPr>
        <p:spPr>
          <a:xfrm>
            <a:off x="680321" y="2120348"/>
            <a:ext cx="4037453" cy="369332"/>
          </a:xfrm>
          <a:prstGeom prst="rect">
            <a:avLst/>
          </a:prstGeom>
          <a:noFill/>
        </p:spPr>
        <p:txBody>
          <a:bodyPr wrap="square" rtlCol="0">
            <a:spAutoFit/>
          </a:bodyPr>
          <a:lstStyle/>
          <a:p>
            <a:pPr algn="ctr"/>
            <a:r>
              <a:rPr lang="en-IN" dirty="0"/>
              <a:t>Different Rays used </a:t>
            </a:r>
            <a:endParaRPr lang="en-US" dirty="0"/>
          </a:p>
        </p:txBody>
      </p:sp>
      <p:sp>
        <p:nvSpPr>
          <p:cNvPr id="5" name="TextBox 4">
            <a:extLst>
              <a:ext uri="{FF2B5EF4-FFF2-40B4-BE49-F238E27FC236}">
                <a16:creationId xmlns:a16="http://schemas.microsoft.com/office/drawing/2014/main" id="{4C853336-2E77-48B7-A965-32F3071F85DC}"/>
              </a:ext>
            </a:extLst>
          </p:cNvPr>
          <p:cNvSpPr txBox="1"/>
          <p:nvPr/>
        </p:nvSpPr>
        <p:spPr>
          <a:xfrm>
            <a:off x="6400799" y="2120348"/>
            <a:ext cx="5498890" cy="369332"/>
          </a:xfrm>
          <a:prstGeom prst="rect">
            <a:avLst/>
          </a:prstGeom>
          <a:noFill/>
        </p:spPr>
        <p:txBody>
          <a:bodyPr wrap="square" rtlCol="0">
            <a:spAutoFit/>
          </a:bodyPr>
          <a:lstStyle/>
          <a:p>
            <a:r>
              <a:rPr lang="en-IN" dirty="0"/>
              <a:t>Video depicting working principle of Ray Tracing</a:t>
            </a:r>
            <a:endParaRPr lang="en-US" dirty="0"/>
          </a:p>
        </p:txBody>
      </p:sp>
      <p:sp>
        <p:nvSpPr>
          <p:cNvPr id="6" name="TextBox 5">
            <a:extLst>
              <a:ext uri="{FF2B5EF4-FFF2-40B4-BE49-F238E27FC236}">
                <a16:creationId xmlns:a16="http://schemas.microsoft.com/office/drawing/2014/main" id="{6DA10CBD-77E7-45C4-B95A-951C59B1A5A3}"/>
              </a:ext>
            </a:extLst>
          </p:cNvPr>
          <p:cNvSpPr txBox="1"/>
          <p:nvPr/>
        </p:nvSpPr>
        <p:spPr>
          <a:xfrm>
            <a:off x="8123582" y="6268277"/>
            <a:ext cx="5498890" cy="307777"/>
          </a:xfrm>
          <a:prstGeom prst="rect">
            <a:avLst/>
          </a:prstGeom>
          <a:noFill/>
        </p:spPr>
        <p:txBody>
          <a:bodyPr wrap="square" rtlCol="0">
            <a:spAutoFit/>
          </a:bodyPr>
          <a:lstStyle/>
          <a:p>
            <a:r>
              <a:rPr lang="en-IN" sz="1400" dirty="0"/>
              <a:t>Make sure video is in the same file as the PPT</a:t>
            </a:r>
            <a:endParaRPr lang="en-US" sz="1400" dirty="0"/>
          </a:p>
        </p:txBody>
      </p:sp>
    </p:spTree>
    <p:extLst>
      <p:ext uri="{BB962C8B-B14F-4D97-AF65-F5344CB8AC3E}">
        <p14:creationId xmlns:p14="http://schemas.microsoft.com/office/powerpoint/2010/main" val="2812044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34304-682B-46BA-9E12-2E95A494DBF8}"/>
              </a:ext>
            </a:extLst>
          </p:cNvPr>
          <p:cNvSpPr>
            <a:spLocks noGrp="1"/>
          </p:cNvSpPr>
          <p:nvPr>
            <p:ph type="title"/>
          </p:nvPr>
        </p:nvSpPr>
        <p:spPr/>
        <p:txBody>
          <a:bodyPr/>
          <a:lstStyle/>
          <a:p>
            <a:r>
              <a:rPr lang="en-IN" dirty="0"/>
              <a:t>Backward Ray Tracing</a:t>
            </a:r>
            <a:endParaRPr lang="en-US" dirty="0"/>
          </a:p>
        </p:txBody>
      </p:sp>
      <p:sp>
        <p:nvSpPr>
          <p:cNvPr id="3" name="Content Placeholder 2">
            <a:extLst>
              <a:ext uri="{FF2B5EF4-FFF2-40B4-BE49-F238E27FC236}">
                <a16:creationId xmlns:a16="http://schemas.microsoft.com/office/drawing/2014/main" id="{F78C054C-622B-4CB6-AF3E-670FCA384264}"/>
              </a:ext>
            </a:extLst>
          </p:cNvPr>
          <p:cNvSpPr>
            <a:spLocks noGrp="1"/>
          </p:cNvSpPr>
          <p:nvPr>
            <p:ph idx="1"/>
          </p:nvPr>
        </p:nvSpPr>
        <p:spPr/>
        <p:txBody>
          <a:bodyPr>
            <a:normAutofit/>
          </a:bodyPr>
          <a:lstStyle/>
          <a:p>
            <a:pPr marL="533400" indent="-533400"/>
            <a:r>
              <a:rPr lang="en-US" altLang="en-US" dirty="0"/>
              <a:t>Ray-casting: one ray from center of projection through each pixel in image plane</a:t>
            </a:r>
          </a:p>
          <a:p>
            <a:pPr marL="533400" indent="-533400"/>
            <a:r>
              <a:rPr lang="en-US" altLang="en-US" dirty="0"/>
              <a:t>Illumination</a:t>
            </a:r>
          </a:p>
          <a:p>
            <a:pPr marL="914400" lvl="1" indent="-457200">
              <a:buFontTx/>
              <a:buAutoNum type="arabicPeriod"/>
            </a:pPr>
            <a:r>
              <a:rPr lang="en-US" altLang="en-US" sz="2400" dirty="0" err="1"/>
              <a:t>Phong</a:t>
            </a:r>
            <a:r>
              <a:rPr lang="en-US" altLang="en-US" sz="2400" dirty="0"/>
              <a:t> (local as before)</a:t>
            </a:r>
          </a:p>
          <a:p>
            <a:pPr marL="914400" lvl="1" indent="-457200">
              <a:buFontTx/>
              <a:buAutoNum type="arabicPeriod"/>
            </a:pPr>
            <a:r>
              <a:rPr lang="en-US" altLang="en-US" sz="2400" dirty="0"/>
              <a:t>Shadow rays</a:t>
            </a:r>
          </a:p>
          <a:p>
            <a:pPr marL="914400" lvl="1" indent="-457200">
              <a:buFontTx/>
              <a:buAutoNum type="arabicPeriod"/>
            </a:pPr>
            <a:r>
              <a:rPr lang="en-US" altLang="en-US" sz="2400" dirty="0"/>
              <a:t>Specular reflection</a:t>
            </a:r>
          </a:p>
          <a:p>
            <a:pPr marL="914400" lvl="1" indent="-457200">
              <a:buFontTx/>
              <a:buAutoNum type="arabicPeriod"/>
            </a:pPr>
            <a:r>
              <a:rPr lang="en-US" altLang="en-US" sz="2400" dirty="0"/>
              <a:t>Specular transmission</a:t>
            </a:r>
          </a:p>
          <a:p>
            <a:pPr marL="533400" indent="-533400"/>
            <a:r>
              <a:rPr lang="en-US" altLang="en-US" dirty="0"/>
              <a:t>(3) and (4) are recursive</a:t>
            </a:r>
          </a:p>
          <a:p>
            <a:pPr marL="0" indent="0">
              <a:buNone/>
            </a:pPr>
            <a:endParaRPr lang="en-US" altLang="en-US" dirty="0"/>
          </a:p>
        </p:txBody>
      </p:sp>
      <p:pic>
        <p:nvPicPr>
          <p:cNvPr id="4" name="Picture 4" descr="an06f43">
            <a:extLst>
              <a:ext uri="{FF2B5EF4-FFF2-40B4-BE49-F238E27FC236}">
                <a16:creationId xmlns:a16="http://schemas.microsoft.com/office/drawing/2014/main" id="{712760E8-B2C2-4536-9002-6AFF92BFE2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68398" y="2773017"/>
            <a:ext cx="4310081" cy="3468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574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C526E-3F92-4EB7-BB22-55AC0CA915FD}"/>
              </a:ext>
            </a:extLst>
          </p:cNvPr>
          <p:cNvSpPr>
            <a:spLocks noGrp="1"/>
          </p:cNvSpPr>
          <p:nvPr>
            <p:ph type="title"/>
          </p:nvPr>
        </p:nvSpPr>
        <p:spPr/>
        <p:txBody>
          <a:bodyPr/>
          <a:lstStyle/>
          <a:p>
            <a:r>
              <a:rPr lang="en-IN" dirty="0"/>
              <a:t>History</a:t>
            </a:r>
            <a:endParaRPr lang="en-US" dirty="0"/>
          </a:p>
        </p:txBody>
      </p:sp>
      <p:sp>
        <p:nvSpPr>
          <p:cNvPr id="3" name="Content Placeholder 2">
            <a:extLst>
              <a:ext uri="{FF2B5EF4-FFF2-40B4-BE49-F238E27FC236}">
                <a16:creationId xmlns:a16="http://schemas.microsoft.com/office/drawing/2014/main" id="{787B18F3-B0C2-4959-9CE2-42C3D80485A7}"/>
              </a:ext>
            </a:extLst>
          </p:cNvPr>
          <p:cNvSpPr>
            <a:spLocks noGrp="1"/>
          </p:cNvSpPr>
          <p:nvPr>
            <p:ph idx="1"/>
          </p:nvPr>
        </p:nvSpPr>
        <p:spPr>
          <a:xfrm>
            <a:off x="680321" y="2336872"/>
            <a:ext cx="10822566" cy="3878397"/>
          </a:xfrm>
        </p:spPr>
        <p:txBody>
          <a:bodyPr>
            <a:noAutofit/>
          </a:bodyPr>
          <a:lstStyle/>
          <a:p>
            <a:pPr marL="457200" indent="-457200" algn="just">
              <a:buAutoNum type="arabicParenR"/>
            </a:pPr>
            <a:r>
              <a:rPr lang="en-US" dirty="0"/>
              <a:t>The first implementation of a "real-time" ray-tracer was the LINKS-1 Computer Graphics System built in 1982 at Osaka University's School of Engineering, by professors Ohmura </a:t>
            </a:r>
            <a:r>
              <a:rPr lang="en-US" dirty="0" err="1"/>
              <a:t>Kouichi</a:t>
            </a:r>
            <a:r>
              <a:rPr lang="en-US" dirty="0"/>
              <a:t>, Shirakawa Isao and </a:t>
            </a:r>
            <a:r>
              <a:rPr lang="en-US" dirty="0" err="1"/>
              <a:t>Kawata</a:t>
            </a:r>
            <a:r>
              <a:rPr lang="en-US" dirty="0"/>
              <a:t> Toru.</a:t>
            </a:r>
          </a:p>
          <a:p>
            <a:pPr marL="457200" indent="-457200" algn="just">
              <a:buAutoNum type="arabicParenR"/>
            </a:pPr>
            <a:r>
              <a:rPr lang="en-US" dirty="0"/>
              <a:t>The LINKS-1 system was developed to realize an image rendering methodology in which each pixel could be parallel processed independently using ray tracing. By developing a new software methodology specifically for high-speed image rendering, LINKS-1 was able to rapidly render highly realistic images.</a:t>
            </a:r>
          </a:p>
          <a:p>
            <a:pPr marL="457200" indent="-457200" algn="just">
              <a:buAutoNum type="arabicParenR"/>
            </a:pPr>
            <a:r>
              <a:rPr lang="en-US" dirty="0"/>
              <a:t>It was used to create the world's first 3D planetarium-like video of the entire heavens that was made completely with computer graphics.</a:t>
            </a:r>
          </a:p>
          <a:p>
            <a:pPr marL="0" indent="0" algn="just">
              <a:buNone/>
            </a:pPr>
            <a:endParaRPr lang="en-US" dirty="0"/>
          </a:p>
        </p:txBody>
      </p:sp>
    </p:spTree>
    <p:extLst>
      <p:ext uri="{BB962C8B-B14F-4D97-AF65-F5344CB8AC3E}">
        <p14:creationId xmlns:p14="http://schemas.microsoft.com/office/powerpoint/2010/main" val="2319248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5FB7788-DB9C-4E59-B6CB-C9A9E677C00B}"/>
              </a:ext>
            </a:extLst>
          </p:cNvPr>
          <p:cNvSpPr>
            <a:spLocks noGrp="1"/>
          </p:cNvSpPr>
          <p:nvPr>
            <p:ph type="title"/>
          </p:nvPr>
        </p:nvSpPr>
        <p:spPr/>
        <p:txBody>
          <a:bodyPr>
            <a:normAutofit/>
          </a:bodyPr>
          <a:lstStyle/>
          <a:p>
            <a:r>
              <a:rPr lang="en-IN" sz="2400" dirty="0"/>
              <a:t>Ray Tracing Algorithmic</a:t>
            </a:r>
            <a:br>
              <a:rPr lang="en-IN" sz="2400" dirty="0"/>
            </a:br>
            <a:r>
              <a:rPr lang="en-IN" sz="2400" dirty="0"/>
              <a:t>       Description</a:t>
            </a:r>
          </a:p>
        </p:txBody>
      </p:sp>
      <p:sp>
        <p:nvSpPr>
          <p:cNvPr id="10" name="Content Placeholder 9">
            <a:extLst>
              <a:ext uri="{FF2B5EF4-FFF2-40B4-BE49-F238E27FC236}">
                <a16:creationId xmlns:a16="http://schemas.microsoft.com/office/drawing/2014/main" id="{DA74551E-C6B3-4106-A2A4-E09D197117F9}"/>
              </a:ext>
            </a:extLst>
          </p:cNvPr>
          <p:cNvSpPr>
            <a:spLocks noGrp="1"/>
          </p:cNvSpPr>
          <p:nvPr>
            <p:ph idx="1"/>
          </p:nvPr>
        </p:nvSpPr>
        <p:spPr>
          <a:xfrm>
            <a:off x="680322" y="2336872"/>
            <a:ext cx="4872340" cy="4521127"/>
          </a:xfrm>
        </p:spPr>
        <p:txBody>
          <a:bodyPr>
            <a:normAutofit/>
          </a:bodyPr>
          <a:lstStyle/>
          <a:p>
            <a:pPr algn="just"/>
            <a:r>
              <a:rPr lang="en-IN" sz="1800" dirty="0"/>
              <a:t>Builds the image pixel by pixel.</a:t>
            </a:r>
          </a:p>
          <a:p>
            <a:pPr algn="just"/>
            <a:r>
              <a:rPr lang="en-IN" sz="1800" dirty="0"/>
              <a:t>Cast additional rays from the hit point to determine the pixel </a:t>
            </a:r>
            <a:r>
              <a:rPr lang="en-IN" sz="1800" dirty="0" err="1"/>
              <a:t>color</a:t>
            </a:r>
            <a:r>
              <a:rPr lang="en-IN" sz="1800" dirty="0"/>
              <a:t>- </a:t>
            </a:r>
          </a:p>
          <a:p>
            <a:pPr marL="514350" indent="-514350" algn="just">
              <a:buFont typeface="+mj-lt"/>
              <a:buAutoNum type="romanLcPeriod"/>
            </a:pPr>
            <a:r>
              <a:rPr lang="en-IN" sz="1800" dirty="0"/>
              <a:t>Shoot rays toward each light. If they hit something, the object is shadowed from that light, otherwise use “standard model” for the light .</a:t>
            </a:r>
          </a:p>
          <a:p>
            <a:pPr marL="514350" indent="-514350" algn="just">
              <a:buFont typeface="+mj-lt"/>
              <a:buAutoNum type="romanLcPeriod"/>
            </a:pPr>
            <a:r>
              <a:rPr lang="en-IN" sz="1800" dirty="0"/>
              <a:t>Reflection rays for mirror surfaces, to see what should be reflected in the mirror.</a:t>
            </a:r>
          </a:p>
          <a:p>
            <a:pPr marL="514350" indent="-514350" algn="just">
              <a:buFont typeface="+mj-lt"/>
              <a:buAutoNum type="romanLcPeriod"/>
            </a:pPr>
            <a:r>
              <a:rPr lang="en-IN" sz="1800" dirty="0"/>
              <a:t>Refraction rays to see what can be seen through transparent objects</a:t>
            </a:r>
          </a:p>
          <a:p>
            <a:pPr marL="514350" indent="-514350" algn="just">
              <a:buFont typeface="+mj-lt"/>
              <a:buAutoNum type="romanLcPeriod"/>
            </a:pPr>
            <a:r>
              <a:rPr lang="en-IN" sz="1800" dirty="0"/>
              <a:t>Sum all the contributions to get the pixel </a:t>
            </a:r>
            <a:r>
              <a:rPr lang="en-IN" sz="1800" dirty="0" err="1"/>
              <a:t>color</a:t>
            </a:r>
            <a:r>
              <a:rPr lang="en-IN" sz="1800" dirty="0"/>
              <a:t>.</a:t>
            </a:r>
          </a:p>
        </p:txBody>
      </p:sp>
      <p:pic>
        <p:nvPicPr>
          <p:cNvPr id="3" name="Picture 2">
            <a:extLst>
              <a:ext uri="{FF2B5EF4-FFF2-40B4-BE49-F238E27FC236}">
                <a16:creationId xmlns:a16="http://schemas.microsoft.com/office/drawing/2014/main" id="{24FF5F61-CA2A-4B00-9774-1A428B1B7182}"/>
              </a:ext>
            </a:extLst>
          </p:cNvPr>
          <p:cNvPicPr>
            <a:picLocks noChangeAspect="1"/>
          </p:cNvPicPr>
          <p:nvPr/>
        </p:nvPicPr>
        <p:blipFill>
          <a:blip r:embed="rId2"/>
          <a:stretch>
            <a:fillRect/>
          </a:stretch>
        </p:blipFill>
        <p:spPr>
          <a:xfrm>
            <a:off x="6082423" y="-1"/>
            <a:ext cx="6109577" cy="6858000"/>
          </a:xfrm>
          <a:prstGeom prst="rect">
            <a:avLst/>
          </a:prstGeom>
        </p:spPr>
      </p:pic>
    </p:spTree>
    <p:extLst>
      <p:ext uri="{BB962C8B-B14F-4D97-AF65-F5344CB8AC3E}">
        <p14:creationId xmlns:p14="http://schemas.microsoft.com/office/powerpoint/2010/main" val="3863291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DB146-55A3-4493-A990-DD80CB1933F8}"/>
              </a:ext>
            </a:extLst>
          </p:cNvPr>
          <p:cNvSpPr>
            <a:spLocks noGrp="1"/>
          </p:cNvSpPr>
          <p:nvPr>
            <p:ph type="title"/>
          </p:nvPr>
        </p:nvSpPr>
        <p:spPr>
          <a:xfrm>
            <a:off x="680321" y="753228"/>
            <a:ext cx="9613861" cy="836421"/>
          </a:xfrm>
        </p:spPr>
        <p:txBody>
          <a:bodyPr/>
          <a:lstStyle/>
          <a:p>
            <a:pPr algn="r"/>
            <a:r>
              <a:rPr lang="en-US" b="1" dirty="0"/>
              <a:t>Algorithm: Classical Recursive Ray Tracing</a:t>
            </a:r>
            <a:endParaRPr lang="en-US" dirty="0"/>
          </a:p>
        </p:txBody>
      </p:sp>
      <p:pic>
        <p:nvPicPr>
          <p:cNvPr id="5" name="Content Placeholder 4">
            <a:extLst>
              <a:ext uri="{FF2B5EF4-FFF2-40B4-BE49-F238E27FC236}">
                <a16:creationId xmlns:a16="http://schemas.microsoft.com/office/drawing/2014/main" id="{C362E6B1-37C5-4BF7-8E6B-A4DE4F26EAEE}"/>
              </a:ext>
            </a:extLst>
          </p:cNvPr>
          <p:cNvPicPr>
            <a:picLocks noGrp="1" noChangeAspect="1"/>
          </p:cNvPicPr>
          <p:nvPr>
            <p:ph idx="1"/>
          </p:nvPr>
        </p:nvPicPr>
        <p:blipFill>
          <a:blip r:embed="rId2"/>
          <a:stretch>
            <a:fillRect/>
          </a:stretch>
        </p:blipFill>
        <p:spPr>
          <a:xfrm>
            <a:off x="289239" y="1986882"/>
            <a:ext cx="10396023" cy="4765101"/>
          </a:xfrm>
        </p:spPr>
      </p:pic>
    </p:spTree>
    <p:extLst>
      <p:ext uri="{BB962C8B-B14F-4D97-AF65-F5344CB8AC3E}">
        <p14:creationId xmlns:p14="http://schemas.microsoft.com/office/powerpoint/2010/main" val="14606385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A6EC4-EC67-4B65-BABA-2306ED783CA7}"/>
              </a:ext>
            </a:extLst>
          </p:cNvPr>
          <p:cNvSpPr>
            <a:spLocks noGrp="1"/>
          </p:cNvSpPr>
          <p:nvPr>
            <p:ph type="title"/>
          </p:nvPr>
        </p:nvSpPr>
        <p:spPr/>
        <p:txBody>
          <a:bodyPr/>
          <a:lstStyle/>
          <a:p>
            <a:r>
              <a:rPr lang="en-IN" dirty="0"/>
              <a:t>Running Code and Output</a:t>
            </a:r>
            <a:endParaRPr lang="en-US" dirty="0"/>
          </a:p>
        </p:txBody>
      </p:sp>
      <p:pic>
        <p:nvPicPr>
          <p:cNvPr id="5" name="Content Placeholder 4">
            <a:hlinkClick r:id="rId2" action="ppaction://hlinkfile"/>
            <a:extLst>
              <a:ext uri="{FF2B5EF4-FFF2-40B4-BE49-F238E27FC236}">
                <a16:creationId xmlns:a16="http://schemas.microsoft.com/office/drawing/2014/main" id="{D6495F36-1749-4CA9-8A1F-619B502D8D5D}"/>
              </a:ext>
            </a:extLst>
          </p:cNvPr>
          <p:cNvPicPr>
            <a:picLocks noGrp="1" noChangeAspect="1"/>
          </p:cNvPicPr>
          <p:nvPr>
            <p:ph idx="1"/>
          </p:nvPr>
        </p:nvPicPr>
        <p:blipFill>
          <a:blip r:embed="rId3"/>
          <a:stretch>
            <a:fillRect/>
          </a:stretch>
        </p:blipFill>
        <p:spPr>
          <a:xfrm>
            <a:off x="370831" y="2966451"/>
            <a:ext cx="2143125" cy="2143125"/>
          </a:xfrm>
        </p:spPr>
      </p:pic>
      <p:pic>
        <p:nvPicPr>
          <p:cNvPr id="7" name="Picture 6">
            <a:hlinkClick r:id="rId4" action="ppaction://hlinkfile"/>
            <a:extLst>
              <a:ext uri="{FF2B5EF4-FFF2-40B4-BE49-F238E27FC236}">
                <a16:creationId xmlns:a16="http://schemas.microsoft.com/office/drawing/2014/main" id="{A3A38989-F50C-4DA4-84EB-9C5DF806E3DB}"/>
              </a:ext>
            </a:extLst>
          </p:cNvPr>
          <p:cNvPicPr>
            <a:picLocks noChangeAspect="1"/>
          </p:cNvPicPr>
          <p:nvPr/>
        </p:nvPicPr>
        <p:blipFill>
          <a:blip r:embed="rId5"/>
          <a:stretch>
            <a:fillRect/>
          </a:stretch>
        </p:blipFill>
        <p:spPr>
          <a:xfrm>
            <a:off x="5575445" y="2909568"/>
            <a:ext cx="2490238" cy="2490238"/>
          </a:xfrm>
          <a:prstGeom prst="rect">
            <a:avLst/>
          </a:prstGeom>
        </p:spPr>
      </p:pic>
      <p:sp>
        <p:nvSpPr>
          <p:cNvPr id="8" name="Arrow: Right 7">
            <a:extLst>
              <a:ext uri="{FF2B5EF4-FFF2-40B4-BE49-F238E27FC236}">
                <a16:creationId xmlns:a16="http://schemas.microsoft.com/office/drawing/2014/main" id="{800DB883-6C4E-4817-9667-9C11ED993266}"/>
              </a:ext>
            </a:extLst>
          </p:cNvPr>
          <p:cNvSpPr/>
          <p:nvPr/>
        </p:nvSpPr>
        <p:spPr>
          <a:xfrm>
            <a:off x="2799471" y="4038014"/>
            <a:ext cx="844061" cy="2385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CED5771-847E-4636-AE7C-8BE58176FCFA}"/>
              </a:ext>
            </a:extLst>
          </p:cNvPr>
          <p:cNvSpPr txBox="1"/>
          <p:nvPr/>
        </p:nvSpPr>
        <p:spPr>
          <a:xfrm>
            <a:off x="3643532" y="3537914"/>
            <a:ext cx="1273025" cy="1477328"/>
          </a:xfrm>
          <a:prstGeom prst="rect">
            <a:avLst/>
          </a:prstGeom>
          <a:noFill/>
        </p:spPr>
        <p:txBody>
          <a:bodyPr wrap="square" rtlCol="0">
            <a:spAutoFit/>
          </a:bodyPr>
          <a:lstStyle/>
          <a:p>
            <a:pPr algn="ctr"/>
            <a:r>
              <a:rPr lang="en-IN" dirty="0"/>
              <a:t>Portable </a:t>
            </a:r>
            <a:r>
              <a:rPr lang="en-IN" dirty="0" err="1"/>
              <a:t>Pixmap</a:t>
            </a:r>
            <a:r>
              <a:rPr lang="en-IN" dirty="0"/>
              <a:t> Format (PPM) file </a:t>
            </a:r>
          </a:p>
          <a:p>
            <a:endParaRPr lang="en-US" dirty="0"/>
          </a:p>
        </p:txBody>
      </p:sp>
      <p:sp>
        <p:nvSpPr>
          <p:cNvPr id="10" name="Arrow: Right 9">
            <a:extLst>
              <a:ext uri="{FF2B5EF4-FFF2-40B4-BE49-F238E27FC236}">
                <a16:creationId xmlns:a16="http://schemas.microsoft.com/office/drawing/2014/main" id="{4B4C6F1C-0D4F-405F-B70E-E22E178FE3E3}"/>
              </a:ext>
            </a:extLst>
          </p:cNvPr>
          <p:cNvSpPr/>
          <p:nvPr/>
        </p:nvSpPr>
        <p:spPr>
          <a:xfrm>
            <a:off x="4916557" y="4038013"/>
            <a:ext cx="844061" cy="238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544538C8-5D5B-49DD-80DC-C359084670A5}"/>
              </a:ext>
            </a:extLst>
          </p:cNvPr>
          <p:cNvSpPr/>
          <p:nvPr/>
        </p:nvSpPr>
        <p:spPr>
          <a:xfrm>
            <a:off x="8065683" y="4038013"/>
            <a:ext cx="906039" cy="238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A2E6EF8B-6065-45BD-9DB6-278C0D0ECDFE}"/>
              </a:ext>
            </a:extLst>
          </p:cNvPr>
          <p:cNvSpPr txBox="1"/>
          <p:nvPr/>
        </p:nvSpPr>
        <p:spPr>
          <a:xfrm>
            <a:off x="9462053" y="3763201"/>
            <a:ext cx="2146852" cy="769441"/>
          </a:xfrm>
          <a:prstGeom prst="rect">
            <a:avLst/>
          </a:prstGeom>
          <a:noFill/>
        </p:spPr>
        <p:txBody>
          <a:bodyPr wrap="square" rtlCol="0">
            <a:spAutoFit/>
          </a:bodyPr>
          <a:lstStyle/>
          <a:p>
            <a:pPr algn="ctr"/>
            <a:r>
              <a:rPr lang="en-IN" sz="4400" b="1" dirty="0">
                <a:hlinkClick r:id="rId6" action="ppaction://hlinkfile"/>
              </a:rPr>
              <a:t>Output</a:t>
            </a:r>
            <a:endParaRPr lang="en-US" sz="4400" b="1" dirty="0"/>
          </a:p>
        </p:txBody>
      </p:sp>
      <p:sp>
        <p:nvSpPr>
          <p:cNvPr id="17" name="TextBox 16">
            <a:extLst>
              <a:ext uri="{FF2B5EF4-FFF2-40B4-BE49-F238E27FC236}">
                <a16:creationId xmlns:a16="http://schemas.microsoft.com/office/drawing/2014/main" id="{003F2A6B-1BA3-4B2A-8E0C-4AF7ACE23D24}"/>
              </a:ext>
            </a:extLst>
          </p:cNvPr>
          <p:cNvSpPr txBox="1"/>
          <p:nvPr/>
        </p:nvSpPr>
        <p:spPr>
          <a:xfrm>
            <a:off x="2799471" y="6277011"/>
            <a:ext cx="6811618" cy="369332"/>
          </a:xfrm>
          <a:prstGeom prst="rect">
            <a:avLst/>
          </a:prstGeom>
          <a:noFill/>
        </p:spPr>
        <p:txBody>
          <a:bodyPr wrap="square" rtlCol="0">
            <a:spAutoFit/>
          </a:bodyPr>
          <a:lstStyle/>
          <a:p>
            <a:r>
              <a:rPr lang="en-IN" dirty="0">
                <a:hlinkClick r:id="rId7" action="ppaction://hlinkfile"/>
              </a:rPr>
              <a:t>Please install the dependencies listed in the Readme </a:t>
            </a:r>
            <a:endParaRPr lang="en-US" dirty="0"/>
          </a:p>
        </p:txBody>
      </p:sp>
      <p:sp>
        <p:nvSpPr>
          <p:cNvPr id="3" name="TextBox 2">
            <a:extLst>
              <a:ext uri="{FF2B5EF4-FFF2-40B4-BE49-F238E27FC236}">
                <a16:creationId xmlns:a16="http://schemas.microsoft.com/office/drawing/2014/main" id="{EC95AB2E-2FD4-4F4D-B22D-964BD05A934B}"/>
              </a:ext>
            </a:extLst>
          </p:cNvPr>
          <p:cNvSpPr txBox="1"/>
          <p:nvPr/>
        </p:nvSpPr>
        <p:spPr>
          <a:xfrm>
            <a:off x="3643532" y="2451652"/>
            <a:ext cx="5182416" cy="369332"/>
          </a:xfrm>
          <a:prstGeom prst="rect">
            <a:avLst/>
          </a:prstGeom>
          <a:noFill/>
        </p:spPr>
        <p:txBody>
          <a:bodyPr wrap="square" rtlCol="0">
            <a:spAutoFit/>
          </a:bodyPr>
          <a:lstStyle/>
          <a:p>
            <a:r>
              <a:rPr lang="en-IN" dirty="0"/>
              <a:t>Please click on the icons to run .exe files</a:t>
            </a:r>
            <a:endParaRPr lang="en-US" dirty="0"/>
          </a:p>
        </p:txBody>
      </p:sp>
    </p:spTree>
    <p:extLst>
      <p:ext uri="{BB962C8B-B14F-4D97-AF65-F5344CB8AC3E}">
        <p14:creationId xmlns:p14="http://schemas.microsoft.com/office/powerpoint/2010/main" val="3812222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361DC-249D-4D9E-B2BC-823E2BA7B1A7}"/>
              </a:ext>
            </a:extLst>
          </p:cNvPr>
          <p:cNvSpPr>
            <a:spLocks noGrp="1"/>
          </p:cNvSpPr>
          <p:nvPr>
            <p:ph type="title"/>
          </p:nvPr>
        </p:nvSpPr>
        <p:spPr/>
        <p:txBody>
          <a:bodyPr/>
          <a:lstStyle/>
          <a:p>
            <a:r>
              <a:rPr lang="en-IN" dirty="0"/>
              <a:t>Sample Outputs</a:t>
            </a:r>
            <a:endParaRPr lang="en-US" dirty="0"/>
          </a:p>
        </p:txBody>
      </p:sp>
      <p:pic>
        <p:nvPicPr>
          <p:cNvPr id="5" name="Content Placeholder 4">
            <a:extLst>
              <a:ext uri="{FF2B5EF4-FFF2-40B4-BE49-F238E27FC236}">
                <a16:creationId xmlns:a16="http://schemas.microsoft.com/office/drawing/2014/main" id="{FF9B8C7A-46C1-4FB2-901D-B28A838C606A}"/>
              </a:ext>
            </a:extLst>
          </p:cNvPr>
          <p:cNvPicPr>
            <a:picLocks noGrp="1" noChangeAspect="1"/>
          </p:cNvPicPr>
          <p:nvPr>
            <p:ph idx="1"/>
          </p:nvPr>
        </p:nvPicPr>
        <p:blipFill>
          <a:blip r:embed="rId2"/>
          <a:stretch>
            <a:fillRect/>
          </a:stretch>
        </p:blipFill>
        <p:spPr>
          <a:xfrm>
            <a:off x="3740269" y="3083037"/>
            <a:ext cx="4555592" cy="3279498"/>
          </a:xfrm>
        </p:spPr>
      </p:pic>
      <p:pic>
        <p:nvPicPr>
          <p:cNvPr id="7" name="Picture 6">
            <a:extLst>
              <a:ext uri="{FF2B5EF4-FFF2-40B4-BE49-F238E27FC236}">
                <a16:creationId xmlns:a16="http://schemas.microsoft.com/office/drawing/2014/main" id="{6A5AB13F-8E2E-4D58-854E-FA40E280E864}"/>
              </a:ext>
            </a:extLst>
          </p:cNvPr>
          <p:cNvPicPr>
            <a:picLocks noChangeAspect="1"/>
          </p:cNvPicPr>
          <p:nvPr/>
        </p:nvPicPr>
        <p:blipFill rotWithShape="1">
          <a:blip r:embed="rId3"/>
          <a:srcRect l="15170" t="16791" r="2493" b="8686"/>
          <a:stretch/>
        </p:blipFill>
        <p:spPr>
          <a:xfrm>
            <a:off x="8295861" y="3083036"/>
            <a:ext cx="3896139" cy="3308777"/>
          </a:xfrm>
          <a:prstGeom prst="rect">
            <a:avLst/>
          </a:prstGeom>
        </p:spPr>
      </p:pic>
      <p:pic>
        <p:nvPicPr>
          <p:cNvPr id="9" name="Picture 8">
            <a:extLst>
              <a:ext uri="{FF2B5EF4-FFF2-40B4-BE49-F238E27FC236}">
                <a16:creationId xmlns:a16="http://schemas.microsoft.com/office/drawing/2014/main" id="{1111E983-1D2E-4FDD-B6CE-6EE8F0463769}"/>
              </a:ext>
            </a:extLst>
          </p:cNvPr>
          <p:cNvPicPr>
            <a:picLocks noChangeAspect="1"/>
          </p:cNvPicPr>
          <p:nvPr/>
        </p:nvPicPr>
        <p:blipFill rotWithShape="1">
          <a:blip r:embed="rId4"/>
          <a:srcRect l="1244" t="12279" r="18208"/>
          <a:stretch/>
        </p:blipFill>
        <p:spPr>
          <a:xfrm>
            <a:off x="1" y="3083037"/>
            <a:ext cx="4008116" cy="3279498"/>
          </a:xfrm>
          <a:prstGeom prst="rect">
            <a:avLst/>
          </a:prstGeom>
        </p:spPr>
      </p:pic>
    </p:spTree>
    <p:extLst>
      <p:ext uri="{BB962C8B-B14F-4D97-AF65-F5344CB8AC3E}">
        <p14:creationId xmlns:p14="http://schemas.microsoft.com/office/powerpoint/2010/main" val="48029674"/>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
  <TotalTime>323</TotalTime>
  <Words>288</Words>
  <Application>Microsoft Office PowerPoint</Application>
  <PresentationFormat>Widescreen</PresentationFormat>
  <Paragraphs>50</Paragraphs>
  <Slides>13</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Trebuchet MS</vt:lpstr>
      <vt:lpstr>Berlin</vt:lpstr>
      <vt:lpstr>RAY TRACING</vt:lpstr>
      <vt:lpstr>What is Ray Tracing?</vt:lpstr>
      <vt:lpstr>Ray Tracing : Intuition</vt:lpstr>
      <vt:lpstr>Backward Ray Tracing</vt:lpstr>
      <vt:lpstr>History</vt:lpstr>
      <vt:lpstr>Ray Tracing Algorithmic        Description</vt:lpstr>
      <vt:lpstr>Algorithm: Classical Recursive Ray Tracing</vt:lpstr>
      <vt:lpstr>Running Code and Output</vt:lpstr>
      <vt:lpstr>Sample Outputs</vt:lpstr>
      <vt:lpstr>Advantages</vt:lpstr>
      <vt:lpstr>Disadvantages</vt:lpstr>
      <vt:lpstr>Applications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RAY TRACING</dc:title>
  <dc:creator>Sidharth</dc:creator>
  <cp:lastModifiedBy>SWARAJ KUMAR</cp:lastModifiedBy>
  <cp:revision>48</cp:revision>
  <dcterms:created xsi:type="dcterms:W3CDTF">2017-11-01T13:16:14Z</dcterms:created>
  <dcterms:modified xsi:type="dcterms:W3CDTF">2017-11-02T06:03:12Z</dcterms:modified>
</cp:coreProperties>
</file>

<file path=docProps/thumbnail.jpeg>
</file>